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31"/>
  </p:notesMasterIdLst>
  <p:handoutMasterIdLst>
    <p:handoutMasterId r:id="rId32"/>
  </p:handoutMasterIdLst>
  <p:sldIdLst>
    <p:sldId id="278" r:id="rId2"/>
    <p:sldId id="291" r:id="rId3"/>
    <p:sldId id="307" r:id="rId4"/>
    <p:sldId id="292" r:id="rId5"/>
    <p:sldId id="279" r:id="rId6"/>
    <p:sldId id="280" r:id="rId7"/>
    <p:sldId id="281" r:id="rId8"/>
    <p:sldId id="257" r:id="rId9"/>
    <p:sldId id="263" r:id="rId10"/>
    <p:sldId id="270" r:id="rId11"/>
    <p:sldId id="273" r:id="rId12"/>
    <p:sldId id="275" r:id="rId13"/>
    <p:sldId id="290" r:id="rId14"/>
    <p:sldId id="285" r:id="rId15"/>
    <p:sldId id="284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4660"/>
  </p:normalViewPr>
  <p:slideViewPr>
    <p:cSldViewPr>
      <p:cViewPr>
        <p:scale>
          <a:sx n="76" d="100"/>
          <a:sy n="76" d="100"/>
        </p:scale>
        <p:origin x="10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D3A8E-5689-4BC2-B3E0-47B3831140FD}" type="datetimeFigureOut">
              <a:rPr lang="pl-PL" smtClean="0"/>
              <a:t>2016-03-22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32015-8F1A-42A2-82ED-9D12F4DED1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32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E8090-6FDD-4506-8E27-917087C2962B}" type="datetimeFigureOut">
              <a:rPr lang="pl-PL" smtClean="0"/>
              <a:t>2016-03-22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F8722-C4F2-4DE0-A36A-4086BF255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7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F8722-C4F2-4DE0-A36A-4086BF2554DC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3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EBB4C-4517-4D33-9285-543B4A90434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0326E-2FB0-4211-9B27-1AA471C6E47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89E25-3047-4142-ADEA-BB9AB3F8CC8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9F7F5-BBE5-49DC-BBA3-1B03B0F125B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0439D-D4E9-46C9-B752-2AEAD262845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99176-A270-4FED-82DD-0F13388599C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A98D3-E8DC-410E-952C-4DB500D5CDF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ECDE6-5C77-49E1-A783-8A3F825332D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7AB01-BB2F-4FC6-813C-5124F7CCD85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E37DD-1EB0-4A26-889E-72EAE827898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AA434-76E9-44D1-90DD-AFBE6A1A627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50B2-1E45-4FC1-B4F5-FA5506663B6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D2583-90F3-461F-B346-D6E6D9326B6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1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899C7-B69F-4416-95BA-8A40CF502A3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7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C64AD-3A37-4BE0-83F2-1F576DBC712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1D37-5210-4B23-9644-87CB8F15AC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0909C-9AC9-4D6D-A941-B3CF33AC32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B55FA-B408-4BB4-B929-793C20E298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1623B-F7E2-4B08-A613-C8EA11133B4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82D2E-D12D-4062-BC31-C0063148F5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01C92-8088-4808-993E-07F8D698941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44DE3-0BCA-498E-9F71-7B0ADE0F68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04BE50-B347-4D6C-A88D-D8150A8A45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09D11-35EC-4B14-9029-13C2F9E02A0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B326-DC0E-41EE-A40D-B9FED0672D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69612-AC21-47C4-A59D-687181432E9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1C0C4-AF94-4C3D-B99F-CC38AD0CB4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A255A-D33C-4C43-A71C-9B5AA68693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DFAA6-A062-4AC8-ADEF-AE9FDB507BC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11665" y="260498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94730" y="1711327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0F8AEF-BBB7-43D9-9979-328CED9440D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2016-03-22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9A1D37-5210-4B23-9644-87CB8F15AC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b="1" i="1" dirty="0">
                <a:solidFill>
                  <a:schemeClr val="tx1"/>
                </a:solidFill>
              </a:rPr>
              <a:t>S</a:t>
            </a:r>
            <a:r>
              <a:rPr lang="pl-PL" b="1" i="1" dirty="0" smtClean="0">
                <a:solidFill>
                  <a:schemeClr val="tx1"/>
                </a:solidFill>
              </a:rPr>
              <a:t>zkolna akcja dotycząca  </a:t>
            </a:r>
            <a:r>
              <a:rPr lang="pl-PL" b="1" i="1" dirty="0">
                <a:solidFill>
                  <a:schemeClr val="tx1"/>
                </a:solidFill>
              </a:rPr>
              <a:t>walki z otyłością wśród młodzieży gimnazjalnej pt. </a:t>
            </a:r>
            <a:endParaRPr lang="pl-PL" b="1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sz="4400" b="1" i="1" dirty="0" smtClean="0">
                <a:solidFill>
                  <a:schemeClr val="tx1"/>
                </a:solidFill>
              </a:rPr>
              <a:t>„</a:t>
            </a:r>
            <a:r>
              <a:rPr lang="pl-PL" sz="4400" b="1" i="1" dirty="0">
                <a:solidFill>
                  <a:schemeClr val="tx1"/>
                </a:solidFill>
              </a:rPr>
              <a:t>Dbam o swoje BMI”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8784976" cy="3699544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4" y="390244"/>
            <a:ext cx="4224469" cy="3168352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>
            <a:off x="1580772" y="3792954"/>
            <a:ext cx="2271148" cy="107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56" y="3306122"/>
            <a:ext cx="4880132" cy="32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572000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Ćwiczenia mięśni bioder</a:t>
            </a:r>
          </a:p>
          <a:p>
            <a:r>
              <a:rPr lang="pl-PL" dirty="0"/>
              <a:t>Mięśnie bioder (obręczy biodrowej) zapewniają:</a:t>
            </a:r>
          </a:p>
          <a:p>
            <a:r>
              <a:rPr lang="pl-PL" dirty="0"/>
              <a:t>• ustawienie i stabilizację miednicy, przez co wpływają na kształt kręgosłupa,</a:t>
            </a:r>
          </a:p>
          <a:p>
            <a:r>
              <a:rPr lang="pl-PL" dirty="0"/>
              <a:t>zwłaszcza lordozy lędźwiowej,</a:t>
            </a:r>
          </a:p>
          <a:p>
            <a:r>
              <a:rPr lang="pl-PL" dirty="0"/>
              <a:t>• stabilizację i ruchomość stawu biodrowego.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" y="404664"/>
            <a:ext cx="4048502" cy="3388290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1580772" y="3792954"/>
            <a:ext cx="2271148" cy="107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79" y="3428999"/>
            <a:ext cx="4905809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98" y="404664"/>
            <a:ext cx="30051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23928" y="908719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Ćwiczenia mięśni klatki piersiowej</a:t>
            </a:r>
          </a:p>
          <a:p>
            <a:r>
              <a:rPr lang="pl-PL" dirty="0" smtClean="0"/>
              <a:t>Mięśnie te, zwłaszcza piersiowe: wielki i mały, wpływają na wygląd klatki piersiowej. Mięśnie piersiowe są także pomocniczymi mięśniami wdechowymi.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4675"/>
            <a:ext cx="3672408" cy="316619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3717032"/>
            <a:ext cx="722665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Ćwiczenia te zostały zaprezentowane przez dziewczyny z grupy </a:t>
            </a:r>
          </a:p>
          <a:p>
            <a:r>
              <a:rPr lang="pl-PL" b="1" dirty="0" smtClean="0"/>
              <a:t>dodatkowych  </a:t>
            </a:r>
            <a:r>
              <a:rPr lang="pl-PL" sz="2800" b="1" dirty="0" smtClean="0"/>
              <a:t>zajęć aerobiku dla dziewcząt i kobiet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prowadzone są one w naszej szkole darmowo we WTOREKI O GODZ 18</a:t>
            </a:r>
            <a:r>
              <a:rPr lang="pl-PL" b="1" baseline="30000" dirty="0" smtClean="0">
                <a:solidFill>
                  <a:srgbClr val="FF0000"/>
                </a:solidFill>
              </a:rPr>
              <a:t>00</a:t>
            </a:r>
            <a:endParaRPr lang="pl-PL" b="1" dirty="0" smtClean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5" y="220186"/>
            <a:ext cx="8437563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580112" y="5939988"/>
            <a:ext cx="256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Wychowania fizycznego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620688"/>
            <a:ext cx="6947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Chcielibyśmy również poprosić państwa do </a:t>
            </a:r>
            <a:r>
              <a:rPr lang="pl-PL" b="1" dirty="0" smtClean="0"/>
              <a:t>zachęcenia</a:t>
            </a:r>
          </a:p>
          <a:p>
            <a:r>
              <a:rPr lang="pl-PL" b="1" dirty="0" smtClean="0"/>
              <a:t> waszych pociech </a:t>
            </a:r>
            <a:r>
              <a:rPr lang="pl-PL" dirty="0" smtClean="0"/>
              <a:t>do aktywnego uczestnictwa w zajęciach ruchowych</a:t>
            </a:r>
          </a:p>
          <a:p>
            <a:r>
              <a:rPr lang="pl-PL" dirty="0"/>
              <a:t>p</a:t>
            </a:r>
            <a:r>
              <a:rPr lang="pl-PL" dirty="0" smtClean="0"/>
              <a:t>rowadzonych w naszej szkole tj.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5301208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Środa, </a:t>
            </a:r>
            <a:r>
              <a:rPr lang="pl-PL" b="1" dirty="0">
                <a:solidFill>
                  <a:srgbClr val="FF0000"/>
                </a:solidFill>
              </a:rPr>
              <a:t>Piątek  14</a:t>
            </a:r>
            <a:r>
              <a:rPr lang="pl-PL" b="1" baseline="30000" dirty="0">
                <a:solidFill>
                  <a:srgbClr val="FF0000"/>
                </a:solidFill>
              </a:rPr>
              <a:t>30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15199" y="5301208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Poniedziałek 14</a:t>
            </a:r>
            <a:r>
              <a:rPr lang="pl-PL" b="1" baseline="30000" dirty="0" smtClean="0">
                <a:solidFill>
                  <a:srgbClr val="FF0000"/>
                </a:solidFill>
              </a:rPr>
              <a:t>30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24258" y="1683825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</a:rPr>
              <a:t>zajęcia jujitsu 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4815199" y="168382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prstClr val="black"/>
                </a:solidFill>
              </a:rPr>
              <a:t>szkolnych cheerliderek</a:t>
            </a:r>
            <a:endParaRPr lang="pl-PL" b="1" dirty="0"/>
          </a:p>
        </p:txBody>
      </p:sp>
      <p:pic>
        <p:nvPicPr>
          <p:cNvPr id="1026" name="Picture 2" descr="C:\Users\USER\Desktop\Dzień Otwart w szkole, 4.3.2016\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8803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zień Otwart w szkole, 4.3.2016\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98" y="2420888"/>
            <a:ext cx="36452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9168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44080" y="1421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24860" y="1051828"/>
            <a:ext cx="488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Zdrowy tryb życia to oczywiście </a:t>
            </a:r>
            <a:endParaRPr lang="pl-PL" sz="2400" b="1" dirty="0" smtClean="0"/>
          </a:p>
          <a:p>
            <a:r>
              <a:rPr lang="pl-PL" sz="2400" b="1" dirty="0" smtClean="0"/>
              <a:t>odpowiednie </a:t>
            </a:r>
            <a:r>
              <a:rPr lang="pl-PL" sz="2400" b="1" dirty="0"/>
              <a:t>odżywianie</a:t>
            </a:r>
            <a:r>
              <a:rPr lang="pl-PL" sz="24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5"/>
            <a:ext cx="63367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B326-DC0E-41EE-A40D-B9FED0672D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DLACZEGO</a:t>
            </a:r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 DZIECKO TYJE?</a:t>
            </a:r>
            <a:endParaRPr lang="pl-PL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4104456" cy="3993307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DODATNI BILANS ENERGETYCZNY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Pożywienie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Wielkość porcji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Sposób przygotowania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Stres i niepokój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Stan zdrowia?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Inne czynniki </a:t>
            </a:r>
            <a:endParaRPr lang="pl-PL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Symbol zastępczy zawartości 4" descr="otyłość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796208" cy="4260373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44DE3-0BCA-498E-9F71-7B0ADE0F68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7772400" cy="152400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W jaki sposób pomóc dziecku z otyłością?</a:t>
            </a:r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874" y="3631251"/>
            <a:ext cx="4772150" cy="201622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ZMIANA STYLU ŻYCIA!!!</a:t>
            </a:r>
          </a:p>
          <a:p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AKTYWNOŚĆ FIZYCZNA!!</a:t>
            </a:r>
          </a:p>
          <a:p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ODPOWIEDNIE WSPARCIE!</a:t>
            </a:r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Obraz 3" descr="warzywa_na_talerz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068960"/>
            <a:ext cx="3246556" cy="3082404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B55FA-B408-4BB4-B929-793C20E298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Zasady zdrowego odżywiania</a:t>
            </a:r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2798617" cy="4392488"/>
          </a:xfrm>
          <a:prstGeom prst="rect">
            <a:avLst/>
          </a:prstGeom>
          <a:noFill/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iram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7272808" cy="6858000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B326-DC0E-41EE-A40D-B9FED0672D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3474720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Otyłość jest kluczowym problemem zdrowotnym </a:t>
            </a:r>
            <a:r>
              <a:rPr lang="pl-PL" dirty="0">
                <a:solidFill>
                  <a:schemeClr val="tx1"/>
                </a:solidFill>
              </a:rPr>
              <a:t>społeczeństwa, zwany „epidemią XX wieku”, stale wzrastającym. Nadwaga i otyłość </a:t>
            </a:r>
            <a:r>
              <a:rPr lang="pl-PL" dirty="0" smtClean="0">
                <a:solidFill>
                  <a:schemeClr val="tx1"/>
                </a:solidFill>
              </a:rPr>
              <a:t>jest </a:t>
            </a:r>
            <a:r>
              <a:rPr lang="pl-PL" dirty="0">
                <a:solidFill>
                  <a:schemeClr val="tx1"/>
                </a:solidFill>
              </a:rPr>
              <a:t>jednym z najczęściej występujących zaburzeń rozwojowych u dzieci i młodzieży.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87624" y="2852936"/>
            <a:ext cx="7066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Dla precyzyjnego określania stopnia zaawansowania otyłości </a:t>
            </a:r>
            <a:endParaRPr lang="pl-PL" dirty="0" smtClean="0"/>
          </a:p>
          <a:p>
            <a:r>
              <a:rPr lang="pl-PL" dirty="0" smtClean="0"/>
              <a:t>wykorzystuje </a:t>
            </a:r>
            <a:r>
              <a:rPr lang="pl-PL" dirty="0"/>
              <a:t>się </a:t>
            </a:r>
            <a:r>
              <a:rPr lang="pl-PL" b="1" dirty="0"/>
              <a:t>wskaźnik BMI (body mass index</a:t>
            </a:r>
            <a:r>
              <a:rPr lang="pl-PL" b="1" dirty="0" smtClean="0"/>
              <a:t>).</a:t>
            </a:r>
          </a:p>
          <a:p>
            <a:endParaRPr lang="pl-PL" dirty="0"/>
          </a:p>
          <a:p>
            <a:r>
              <a:rPr lang="pl-PL" dirty="0"/>
              <a:t>Wartość BMI obliczamy, dzieląc masę ciała wyrażoną w </a:t>
            </a:r>
            <a:r>
              <a:rPr lang="pl-PL" dirty="0" smtClean="0"/>
              <a:t>kilogramach</a:t>
            </a:r>
          </a:p>
          <a:p>
            <a:r>
              <a:rPr lang="pl-PL" dirty="0" smtClean="0"/>
              <a:t> </a:t>
            </a:r>
            <a:r>
              <a:rPr lang="pl-PL" dirty="0"/>
              <a:t>przez wzrost wyrażony w metrach i podniesiony do kwadratu (kg/m2).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6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800" b="1" dirty="0" smtClean="0"/>
              <a:t>Jadamy REGULARNIE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9087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2. Pięć porcji produktów zbożowych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162880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3. Należy uwzględnić WARZYWA</a:t>
            </a:r>
            <a:endParaRPr lang="pl-PL" sz="2800" b="1" dirty="0"/>
          </a:p>
        </p:txBody>
      </p:sp>
      <p:sp>
        <p:nvSpPr>
          <p:cNvPr id="6" name="Prostokąt 5"/>
          <p:cNvSpPr/>
          <p:nvPr/>
        </p:nvSpPr>
        <p:spPr>
          <a:xfrm>
            <a:off x="0" y="2276872"/>
            <a:ext cx="4287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4. Wzbogać dietę w owoce</a:t>
            </a: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0" y="2924944"/>
            <a:ext cx="5998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5. Spożywaj mleko i produkty mleczne</a:t>
            </a:r>
            <a:endParaRPr lang="pl-PL" sz="2800" b="1" dirty="0"/>
          </a:p>
        </p:txBody>
      </p:sp>
      <p:sp>
        <p:nvSpPr>
          <p:cNvPr id="8" name="Prostokąt 7"/>
          <p:cNvSpPr/>
          <p:nvPr/>
        </p:nvSpPr>
        <p:spPr>
          <a:xfrm>
            <a:off x="0" y="4365104"/>
            <a:ext cx="4748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7. Należy ograniczyć słodycze</a:t>
            </a:r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0" y="350100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6. Większość tłuszczów w diecie powinna pochodzić z ryb, orzechów i tłuszczów roślinnych </a:t>
            </a:r>
            <a:endParaRPr lang="pl-PL" sz="28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6074" y="486916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8. Ograniczyć sól</a:t>
            </a:r>
            <a:endParaRPr lang="pl-PL" sz="2800" b="1" dirty="0"/>
          </a:p>
        </p:txBody>
      </p:sp>
      <p:sp>
        <p:nvSpPr>
          <p:cNvPr id="11" name="Prostokąt 10"/>
          <p:cNvSpPr/>
          <p:nvPr/>
        </p:nvSpPr>
        <p:spPr>
          <a:xfrm>
            <a:off x="0" y="5445224"/>
            <a:ext cx="1935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9. Pij wodę!</a:t>
            </a:r>
            <a:endParaRPr lang="pl-PL" sz="2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B326-DC0E-41EE-A40D-B9FED0672D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AKTYWNOŚĆ FIZYCZNA</a:t>
            </a:r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95736" y="1628800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ndara" panose="020E0502030303020204" pitchFamily="34" charset="0"/>
              </a:rPr>
              <a:t>Każdy wysiłek, który sprawi, że poczujesz się zmęczony, to odpowiedni wysiłek,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ndara" panose="020E0502030303020204" pitchFamily="34" charset="0"/>
              </a:rPr>
              <a:t>Pływanie, jazda na rowerze, skakanka, gra w piłkę, ćwiczenia na macie, spacery, aerobic, </a:t>
            </a:r>
            <a:r>
              <a:rPr lang="pl-PL" sz="2000" b="1" dirty="0" err="1" smtClean="0">
                <a:latin typeface="Candara" panose="020E0502030303020204" pitchFamily="34" charset="0"/>
              </a:rPr>
              <a:t>zumba</a:t>
            </a:r>
            <a:endParaRPr lang="pl-PL" sz="2000" b="1" dirty="0" smtClean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ndara" panose="020E0502030303020204" pitchFamily="34" charset="0"/>
              </a:rPr>
              <a:t>Co najmniej 3 razy w tygodniu po 30 minut,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ndara" panose="020E0502030303020204" pitchFamily="34" charset="0"/>
              </a:rPr>
              <a:t>Dziecko ćwiczy, bo lubi, bo sprawia mu to przyjemność,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ndara" panose="020E0502030303020204" pitchFamily="34" charset="0"/>
              </a:rPr>
              <a:t>Dziecko ćwiczy, bo akceptuje ruch i wysiłek fizyczny,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Candara" panose="020E0502030303020204" pitchFamily="34" charset="0"/>
              </a:rPr>
              <a:t>Twoje ciało może więcej niż podpowiada Ci umysł!</a:t>
            </a:r>
          </a:p>
        </p:txBody>
      </p:sp>
      <p:pic>
        <p:nvPicPr>
          <p:cNvPr id="2050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2592288" cy="1928071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PAMIĘTAJ!</a:t>
            </a:r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412776"/>
            <a:ext cx="80648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To GŁÓD uczy regularności!</a:t>
            </a:r>
          </a:p>
          <a:p>
            <a:endParaRPr lang="pl-PL" sz="2000" dirty="0"/>
          </a:p>
          <a:p>
            <a:r>
              <a:rPr lang="pl-PL" sz="2000" dirty="0" smtClean="0"/>
              <a:t>Słodycze powodują, że człowiek jest nadpobudliwy.</a:t>
            </a:r>
          </a:p>
          <a:p>
            <a:r>
              <a:rPr lang="pl-PL" sz="2000" dirty="0" smtClean="0"/>
              <a:t>Na noc nie można jeść owoców, pić coli i kakao.</a:t>
            </a:r>
          </a:p>
          <a:p>
            <a:r>
              <a:rPr lang="pl-PL" sz="2000" dirty="0" smtClean="0"/>
              <a:t>Mięso to dobre źródło pełnowartościowego białka, a także witamin z grupy B i łatwo przyswajalnego żelaza.</a:t>
            </a:r>
          </a:p>
          <a:p>
            <a:endParaRPr lang="pl-PL" sz="2000" dirty="0"/>
          </a:p>
          <a:p>
            <a:r>
              <a:rPr lang="pl-PL" sz="2000" b="1" dirty="0" smtClean="0"/>
              <a:t>NIE ISTNIEJĄ diety cud!</a:t>
            </a:r>
          </a:p>
          <a:p>
            <a:r>
              <a:rPr lang="pl-PL" sz="2000" b="1" dirty="0" smtClean="0"/>
              <a:t>Aby schudnąć trzeba JEŚĆ!</a:t>
            </a:r>
          </a:p>
          <a:p>
            <a:r>
              <a:rPr lang="pl-PL" sz="2000" b="1" dirty="0" smtClean="0"/>
              <a:t>Tkanka tłuszczowa jest NIEZBĘDNA!</a:t>
            </a:r>
          </a:p>
          <a:p>
            <a:endParaRPr lang="pl-PL" sz="2000" b="1" dirty="0" smtClean="0"/>
          </a:p>
          <a:p>
            <a:r>
              <a:rPr lang="pl-PL" sz="2000" dirty="0" smtClean="0"/>
              <a:t>Chudnij zdrowo, 0,5 – 1,5 </a:t>
            </a:r>
            <a:r>
              <a:rPr lang="pl-PL" sz="2000" dirty="0" err="1" smtClean="0"/>
              <a:t>kg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Obserwuj swoje samopoczucie i stan zdrowia.</a:t>
            </a:r>
          </a:p>
          <a:p>
            <a:r>
              <a:rPr lang="pl-PL" sz="2000" b="1" dirty="0" smtClean="0"/>
              <a:t>Dieta musi być ZBILANSOWANA!</a:t>
            </a:r>
          </a:p>
          <a:p>
            <a:r>
              <a:rPr lang="pl-PL" sz="2000" dirty="0" smtClean="0"/>
              <a:t>Pamiętaj, że soki to także dawka energii dla organizmu, a więc posiłek.</a:t>
            </a:r>
          </a:p>
          <a:p>
            <a:r>
              <a:rPr lang="pl-PL" sz="2000" dirty="0" smtClean="0"/>
              <a:t>Odchudzający się musi mieć wsparcie (rodziny, lekarza, dietetyka)</a:t>
            </a:r>
          </a:p>
          <a:p>
            <a:endParaRPr lang="pl-PL" sz="2000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 descr="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284984"/>
            <a:ext cx="2769096" cy="1905000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Garść ciekawostek</a:t>
            </a:r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5328592" cy="3450696"/>
          </a:xfrm>
        </p:spPr>
        <p:txBody>
          <a:bodyPr>
            <a:normAutofit fontScale="25000" lnSpcReduction="20000"/>
          </a:bodyPr>
          <a:lstStyle/>
          <a:p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Za odporność odpowiada m. in. </a:t>
            </a:r>
            <a:r>
              <a:rPr lang="pl-PL" sz="8000" dirty="0">
                <a:solidFill>
                  <a:schemeClr val="tx1"/>
                </a:solidFill>
                <a:latin typeface="Candara" panose="020E0502030303020204" pitchFamily="34" charset="0"/>
              </a:rPr>
              <a:t>w</a:t>
            </a:r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itamina C </a:t>
            </a:r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 ¼ grejpfruta + ½ kiwi + imbir (ewentualnie miód – ½  łyżeczki), sok z czarnej porzeczki, sok z </a:t>
            </a:r>
            <a:r>
              <a:rPr lang="pl-PL" sz="8000" dirty="0" err="1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aronii</a:t>
            </a:r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,</a:t>
            </a:r>
          </a:p>
          <a:p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Śniadanie jest najważniejszym posiłkiem dnia, to od niego zależy, ile będziesz miał energii w ciągu doby,</a:t>
            </a:r>
          </a:p>
          <a:p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Podwieczorek może być traktowany jako deser, mogą pojawić się słodkie posiłki,</a:t>
            </a:r>
          </a:p>
          <a:p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Kolacja powinna być jedzona 2-3 h przed snem, lekkostrawna,</a:t>
            </a:r>
          </a:p>
          <a:p>
            <a:r>
              <a:rPr lang="pl-PL" sz="8000" b="1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Nie głoduj!</a:t>
            </a:r>
          </a:p>
          <a:p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Pij zieloną herbatę,</a:t>
            </a:r>
          </a:p>
          <a:p>
            <a:r>
              <a:rPr lang="pl-PL" sz="80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Witaminy i składniki mineralne ograniczają się do funkcji regulujących, białko i sole mineralne spełniają rolę budulcową, TŁUSZCZE I WĘGLOWODANY służą przede wszystkim jako źródło ENERGII.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60538"/>
            <a:ext cx="324036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1D37-5210-4B23-9644-87CB8F15AC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UPORZĄDKUJ DZIEŃ!</a:t>
            </a:r>
            <a:endParaRPr 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pl-PL" sz="3100" dirty="0" smtClean="0"/>
          </a:p>
          <a:p>
            <a:pPr>
              <a:buNone/>
            </a:pPr>
            <a:endParaRPr lang="pl-PL" sz="3100" dirty="0"/>
          </a:p>
          <a:p>
            <a:pPr>
              <a:buNone/>
            </a:pPr>
            <a:r>
              <a:rPr lang="pl-PL" sz="51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Szklanka wody lub wody z cytryną 	</a:t>
            </a:r>
            <a:r>
              <a:rPr lang="pl-PL" sz="5100" b="1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</a:t>
            </a:r>
            <a:r>
              <a:rPr lang="pl-PL" sz="51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	Śniadanie</a:t>
            </a:r>
          </a:p>
          <a:p>
            <a:pPr>
              <a:buNone/>
            </a:pPr>
            <a:endParaRPr lang="pl-PL" sz="51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buFont typeface="Wingdings"/>
              <a:buChar char="à"/>
            </a:pPr>
            <a:r>
              <a:rPr lang="pl-PL" sz="5100" b="1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   Drugie posiłek 	 	Trzeci posiłek	    </a:t>
            </a:r>
          </a:p>
          <a:p>
            <a:pPr>
              <a:buFont typeface="Wingdings"/>
              <a:buChar char="à"/>
            </a:pPr>
            <a:endParaRPr lang="pl-PL" sz="5100" b="1" dirty="0">
              <a:solidFill>
                <a:schemeClr val="tx1"/>
              </a:solidFill>
              <a:latin typeface="Candara" panose="020E0502030303020204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pl-PL" sz="5100" b="1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itchFamily="2" charset="2"/>
              </a:rPr>
              <a:t>	Czwarty posiłek (może być to obiad)	   	kolacja</a:t>
            </a:r>
            <a:endParaRPr lang="pl-PL" sz="51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2800" dirty="0" smtClean="0"/>
              <a:t> </a:t>
            </a:r>
          </a:p>
          <a:p>
            <a:pPr algn="ctr">
              <a:buNone/>
            </a:pPr>
            <a:r>
              <a:rPr lang="pl-PL" dirty="0"/>
              <a:t> 	</a:t>
            </a:r>
            <a:r>
              <a:rPr lang="pl-PL" dirty="0" smtClean="0"/>
              <a:t>				</a:t>
            </a:r>
          </a:p>
          <a:p>
            <a:pPr algn="ctr">
              <a:buNone/>
            </a:pPr>
            <a:r>
              <a:rPr lang="pl-PL" sz="2400" dirty="0"/>
              <a:t>	</a:t>
            </a:r>
            <a:r>
              <a:rPr lang="pl-PL" sz="2400" dirty="0" smtClean="0"/>
              <a:t>					</a:t>
            </a:r>
          </a:p>
          <a:p>
            <a:pPr algn="ctr">
              <a:buNone/>
            </a:pPr>
            <a:r>
              <a:rPr lang="pl-PL" sz="2400" dirty="0" smtClean="0"/>
              <a:t>						</a:t>
            </a:r>
            <a:r>
              <a:rPr lang="pl-PL" sz="4200" b="1" dirty="0" smtClean="0">
                <a:latin typeface="Candara" panose="020E0502030303020204" pitchFamily="34" charset="0"/>
              </a:rPr>
              <a:t>3h bez jedzenia, jedynie woda</a:t>
            </a:r>
          </a:p>
        </p:txBody>
      </p:sp>
      <p:pic>
        <p:nvPicPr>
          <p:cNvPr id="4" name="Obraz 3" descr="konkurs-zdrowie-na-talerzu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05064"/>
            <a:ext cx="3960440" cy="2348880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1D37-5210-4B23-9644-87CB8F15AC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536704" cy="413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746562"/>
            <a:ext cx="7497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Ankieta </a:t>
            </a:r>
            <a:r>
              <a:rPr lang="pl-PL" sz="2800" b="1" dirty="0"/>
              <a:t>ankiety na temat </a:t>
            </a:r>
            <a:endParaRPr lang="pl-PL" sz="2800" b="1" dirty="0" smtClean="0"/>
          </a:p>
          <a:p>
            <a:r>
              <a:rPr lang="pl-PL" sz="2800" b="1" dirty="0" smtClean="0"/>
              <a:t>racjonalnego </a:t>
            </a:r>
            <a:r>
              <a:rPr lang="pl-PL" sz="2800" b="1" dirty="0"/>
              <a:t>odżywiania się młodzieży </a:t>
            </a:r>
            <a:r>
              <a:rPr lang="pl-PL" sz="2800" b="1" dirty="0" smtClean="0"/>
              <a:t>szkolnej</a:t>
            </a:r>
            <a:endParaRPr lang="pl-PL" sz="28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6400800" cy="3474720"/>
          </a:xfrm>
        </p:spPr>
        <p:txBody>
          <a:bodyPr/>
          <a:lstStyle/>
          <a:p>
            <a:r>
              <a:rPr lang="pl-PL" altLang="pl-PL" b="1" dirty="0" smtClean="0">
                <a:solidFill>
                  <a:schemeClr val="tx1"/>
                </a:solidFill>
              </a:rPr>
              <a:t>Cel</a:t>
            </a:r>
            <a:r>
              <a:rPr lang="pl-PL" altLang="pl-PL" dirty="0" smtClean="0">
                <a:solidFill>
                  <a:schemeClr val="tx1"/>
                </a:solidFill>
              </a:rPr>
              <a:t>: sprawdzenie stopnia wiedzy młodzieży dotyczących zasad zdrowego odżywiania</a:t>
            </a:r>
          </a:p>
          <a:p>
            <a:pPr marL="0" indent="0">
              <a:buNone/>
            </a:pPr>
            <a:r>
              <a:rPr lang="pl-PL" altLang="pl-PL" dirty="0">
                <a:solidFill>
                  <a:schemeClr val="tx1"/>
                </a:solidFill>
              </a:rPr>
              <a:t> </a:t>
            </a:r>
            <a:r>
              <a:rPr lang="pl-PL" altLang="pl-PL" dirty="0" smtClean="0">
                <a:solidFill>
                  <a:schemeClr val="tx1"/>
                </a:solidFill>
              </a:rPr>
              <a:t>   oraz stosowania ich w praktyce.</a:t>
            </a:r>
          </a:p>
          <a:p>
            <a:endParaRPr lang="pl-PL" altLang="pl-PL" sz="1400" dirty="0" smtClean="0">
              <a:solidFill>
                <a:schemeClr val="tx1"/>
              </a:solidFill>
            </a:endParaRPr>
          </a:p>
          <a:p>
            <a:r>
              <a:rPr lang="pl-PL" altLang="pl-PL" dirty="0" smtClean="0">
                <a:solidFill>
                  <a:schemeClr val="tx1"/>
                </a:solidFill>
              </a:rPr>
              <a:t>Grupa badawcza: 120 osób.</a:t>
            </a:r>
          </a:p>
          <a:p>
            <a:endParaRPr lang="pl-PL" altLang="pl-PL" sz="1400" dirty="0" smtClean="0">
              <a:solidFill>
                <a:schemeClr val="tx1"/>
              </a:solidFill>
            </a:endParaRPr>
          </a:p>
          <a:p>
            <a:r>
              <a:rPr lang="pl-PL" altLang="pl-PL" dirty="0" smtClean="0">
                <a:solidFill>
                  <a:schemeClr val="tx1"/>
                </a:solidFill>
              </a:rPr>
              <a:t>35 pytań zamkniętych, jednokrotnego lub wielokrotnego wyboru.</a:t>
            </a:r>
          </a:p>
          <a:p>
            <a:endParaRPr lang="pl-PL" altLang="pl-PL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620688"/>
            <a:ext cx="2405137" cy="37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4662" y="1700808"/>
            <a:ext cx="7776864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pl-PL" altLang="pl-PL" sz="2200" dirty="0"/>
              <a:t>Ile posiłków spożywasz w ciągu dnia?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pl-PL" altLang="pl-PL" sz="5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pl-PL" altLang="pl-PL" sz="2200" dirty="0"/>
              <a:t>Jakie posiłki spożywasz w ciągu dnia?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pl-PL" altLang="pl-PL" sz="5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pl-PL" altLang="pl-PL" sz="2200" dirty="0"/>
              <a:t>Jakie składniki pokarmowe powinnaś/eś spożywać codziennie?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pl-PL" altLang="pl-PL" sz="5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pl-PL" altLang="pl-PL" sz="2200" dirty="0"/>
              <a:t>Czy podjadasz słodycze np. czekolada i przekąski np. chipsy między posiłkami?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pl-PL" altLang="pl-PL" sz="5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pl-PL" altLang="pl-PL" sz="2200" dirty="0"/>
              <a:t>Jak często jadasz ryby?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pl-PL" altLang="pl-PL" sz="5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pl-PL" altLang="pl-PL" sz="2200" dirty="0"/>
              <a:t>Jak często spożywasz fast </a:t>
            </a:r>
            <a:r>
              <a:rPr lang="pl-PL" altLang="pl-PL" sz="2200" dirty="0" err="1"/>
              <a:t>foody</a:t>
            </a:r>
            <a:r>
              <a:rPr lang="pl-PL" altLang="pl-PL" sz="2200" dirty="0"/>
              <a:t> np. frytki, hamburgery?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pl-PL" altLang="pl-PL" sz="5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pl-PL" altLang="pl-PL" sz="2200" dirty="0"/>
              <a:t>Czy uprawiasz sport?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99592" y="692696"/>
            <a:ext cx="2893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Wybrane pytania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229600" cy="43202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5 posiłków dziennie – 17%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05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¼ badanych nie je śniadania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Owoce i warzywa – 40% codziennie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05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50% chłopców codziennie pije napoje gazowane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23% w ogóle nie spożywa ryb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1/3 w ciągu dnia je słodycze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05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/>
                </a:solidFill>
              </a:rPr>
              <a:t>50 % wykazuje aktywność fizyczną po szkole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99592" y="692696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O</a:t>
            </a:r>
            <a:r>
              <a:rPr lang="pl-PL" sz="2800" b="1" dirty="0" smtClean="0"/>
              <a:t>dpowiedzi:</a:t>
            </a:r>
            <a:endParaRPr lang="pl-PL" sz="28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473344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tx1"/>
                </a:solidFill>
              </a:rPr>
              <a:t>Dziękujemy za uwagę</a:t>
            </a:r>
            <a:endParaRPr lang="pl-PL" sz="48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704855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7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B326-DC0E-41EE-A40D-B9FED0672D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9592" y="1268760"/>
            <a:ext cx="5598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Zakresy wartości BMI według WHO (World </a:t>
            </a:r>
            <a:r>
              <a:rPr lang="pl-PL" sz="2800" b="1" dirty="0" err="1"/>
              <a:t>Health</a:t>
            </a:r>
            <a:r>
              <a:rPr lang="pl-PL" sz="2800" b="1" dirty="0"/>
              <a:t> Organization)</a:t>
            </a:r>
          </a:p>
          <a:p>
            <a:endParaRPr lang="pl-PL" sz="2800" b="1" dirty="0"/>
          </a:p>
          <a:p>
            <a:r>
              <a:rPr lang="pl-PL" sz="2800" b="1" dirty="0"/>
              <a:t>&lt; 18,5             niedowaga</a:t>
            </a:r>
          </a:p>
          <a:p>
            <a:r>
              <a:rPr lang="pl-PL" sz="2800" b="1" dirty="0"/>
              <a:t>18,5 – 24,9    prawidłowa masa ciała</a:t>
            </a:r>
          </a:p>
          <a:p>
            <a:r>
              <a:rPr lang="pl-PL" sz="2800" b="1" dirty="0"/>
              <a:t>25,0 – 29,9    nadwaga</a:t>
            </a:r>
          </a:p>
          <a:p>
            <a:r>
              <a:rPr lang="pl-PL" sz="2800" b="1" dirty="0"/>
              <a:t>&gt; 30,0             otyłość</a:t>
            </a:r>
          </a:p>
          <a:p>
            <a:r>
              <a:rPr lang="pl-PL" sz="2800" b="1" dirty="0"/>
              <a:t>30,0 – 34,9    otyłość I stopnia</a:t>
            </a:r>
          </a:p>
          <a:p>
            <a:r>
              <a:rPr lang="pl-PL" sz="2800" b="1" dirty="0"/>
              <a:t>35,0 – 39,9    otyłość II stopnia</a:t>
            </a:r>
          </a:p>
          <a:p>
            <a:r>
              <a:rPr lang="pl-PL" sz="2800" b="1" dirty="0"/>
              <a:t>&gt; 40,0             otyłość III stopnia</a:t>
            </a:r>
          </a:p>
        </p:txBody>
      </p:sp>
    </p:spTree>
    <p:extLst>
      <p:ext uri="{BB962C8B-B14F-4D97-AF65-F5344CB8AC3E}">
        <p14:creationId xmlns:p14="http://schemas.microsoft.com/office/powerpoint/2010/main" val="195997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3920"/>
              </p:ext>
            </p:extLst>
          </p:nvPr>
        </p:nvGraphicFramePr>
        <p:xfrm>
          <a:off x="1140320" y="2564904"/>
          <a:ext cx="6096000" cy="387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klasa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dziewczęta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chłopcy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1*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pl-PL" dirty="0" smtClean="0"/>
                        <a:t>, 2</a:t>
                      </a:r>
                      <a:endParaRPr lang="pl-PL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r>
                        <a:rPr lang="pl-PL" dirty="0" smtClean="0"/>
                        <a:t>IB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2, 2*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2, 2*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dirty="0" smtClean="0"/>
                        <a:t>,1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pl-PL" dirty="0" smtClean="0"/>
                        <a:t>, 3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IIB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3,</a:t>
                      </a:r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IIC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5,1*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pl-PL" dirty="0" smtClean="0"/>
                        <a:t>,1*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IID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2*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2*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pl-PL" dirty="0" smtClean="0"/>
                        <a:t>, 3*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43608" y="692696"/>
            <a:ext cx="6270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Tabela przedstawiająca ilość osób w kl. I </a:t>
            </a:r>
            <a:r>
              <a:rPr lang="pl-PL" sz="2400" b="1" dirty="0" err="1" smtClean="0"/>
              <a:t>i</a:t>
            </a:r>
            <a:r>
              <a:rPr lang="pl-PL" sz="2400" b="1" dirty="0" smtClean="0"/>
              <a:t> II ze </a:t>
            </a:r>
          </a:p>
          <a:p>
            <a:r>
              <a:rPr lang="pl-PL" sz="2400" b="1" dirty="0"/>
              <a:t>wskazaniami </a:t>
            </a:r>
            <a:r>
              <a:rPr lang="pl-PL" sz="2400" b="1" dirty="0" smtClean="0"/>
              <a:t>zagrożenia </a:t>
            </a:r>
            <a:r>
              <a:rPr lang="pl-PL" sz="2400" b="1" dirty="0"/>
              <a:t>nadwagą</a:t>
            </a:r>
            <a:r>
              <a:rPr lang="pl-PL" sz="2400" b="1" dirty="0" smtClean="0"/>
              <a:t>* mających</a:t>
            </a:r>
            <a:endParaRPr lang="pl-PL" sz="2400" b="1" dirty="0"/>
          </a:p>
          <a:p>
            <a:r>
              <a:rPr lang="pl-PL" sz="2400" b="1" dirty="0" smtClean="0"/>
              <a:t>, nadwagę i </a:t>
            </a:r>
            <a:r>
              <a:rPr lang="pl-PL" sz="2400" b="1" dirty="0" smtClean="0">
                <a:solidFill>
                  <a:srgbClr val="FF0000"/>
                </a:solidFill>
              </a:rPr>
              <a:t>otyłość</a:t>
            </a:r>
            <a:endParaRPr lang="pl-PL" sz="24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200800" cy="50017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Działania </a:t>
            </a:r>
            <a:r>
              <a:rPr lang="pl-PL" b="1" dirty="0">
                <a:solidFill>
                  <a:schemeClr val="tx1"/>
                </a:solidFill>
              </a:rPr>
              <a:t>podejmowane w ramach </a:t>
            </a:r>
            <a:r>
              <a:rPr lang="pl-PL" b="1" dirty="0" smtClean="0">
                <a:solidFill>
                  <a:schemeClr val="tx1"/>
                </a:solidFill>
              </a:rPr>
              <a:t>akcji na terenie  naszej szkoły: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Audycja radiowa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Konkurs prac plastycznych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Prezentacje tematyczne multimedialne przygotowywane przez uczniów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Gazetki informacyjne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Zajęcia aerobiku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Spotkania z pielęgniarką środowiskową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Szkolny Dzień Zdrowia,  nauka obliczania BMI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Ankieta dotycząca zdrowego odżywiania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Spotkanie z dietetykiem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</a:rPr>
              <a:t>Zdrowe </a:t>
            </a:r>
            <a:r>
              <a:rPr lang="pl-PL" b="1" dirty="0" smtClean="0">
                <a:solidFill>
                  <a:schemeClr val="tx1"/>
                </a:solidFill>
              </a:rPr>
              <a:t>życia </a:t>
            </a:r>
            <a:r>
              <a:rPr lang="pl-PL" b="1" dirty="0">
                <a:solidFill>
                  <a:schemeClr val="tx1"/>
                </a:solidFill>
              </a:rPr>
              <a:t>to zdrowe </a:t>
            </a:r>
            <a:r>
              <a:rPr lang="pl-PL" b="1" dirty="0" smtClean="0">
                <a:solidFill>
                  <a:schemeClr val="tx1"/>
                </a:solidFill>
              </a:rPr>
              <a:t>ciało </a:t>
            </a:r>
            <a:r>
              <a:rPr lang="pl-PL" b="1" dirty="0">
                <a:solidFill>
                  <a:schemeClr val="tx1"/>
                </a:solidFill>
              </a:rPr>
              <a:t>i </a:t>
            </a:r>
            <a:r>
              <a:rPr lang="pl-PL" b="1" dirty="0" smtClean="0">
                <a:solidFill>
                  <a:schemeClr val="tx1"/>
                </a:solidFill>
              </a:rPr>
              <a:t>umysł </a:t>
            </a:r>
          </a:p>
          <a:p>
            <a:pPr marL="4572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Zdrowy </a:t>
            </a:r>
            <a:r>
              <a:rPr lang="pl-PL" dirty="0">
                <a:solidFill>
                  <a:schemeClr val="tx1"/>
                </a:solidFill>
              </a:rPr>
              <a:t>styl </a:t>
            </a:r>
            <a:r>
              <a:rPr lang="pl-PL" dirty="0" smtClean="0">
                <a:solidFill>
                  <a:schemeClr val="tx1"/>
                </a:solidFill>
              </a:rPr>
              <a:t>życia </a:t>
            </a:r>
            <a:r>
              <a:rPr lang="pl-PL" dirty="0">
                <a:solidFill>
                  <a:schemeClr val="tx1"/>
                </a:solidFill>
              </a:rPr>
              <a:t>to poczucie tego, ze </a:t>
            </a:r>
            <a:r>
              <a:rPr lang="pl-PL" dirty="0" smtClean="0">
                <a:solidFill>
                  <a:schemeClr val="tx1"/>
                </a:solidFill>
              </a:rPr>
              <a:t>jesteśmy </a:t>
            </a:r>
            <a:r>
              <a:rPr lang="pl-PL" dirty="0">
                <a:solidFill>
                  <a:schemeClr val="tx1"/>
                </a:solidFill>
              </a:rPr>
              <a:t>zdrowi fizycznie, psychicznie i nasze relacje </a:t>
            </a:r>
            <a:r>
              <a:rPr lang="pl-PL" dirty="0" smtClean="0">
                <a:solidFill>
                  <a:schemeClr val="tx1"/>
                </a:solidFill>
              </a:rPr>
              <a:t>międzyludzkie są dobre.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Zdrowie </a:t>
            </a:r>
            <a:r>
              <a:rPr lang="pl-PL" b="1" dirty="0" smtClean="0">
                <a:solidFill>
                  <a:schemeClr val="tx1"/>
                </a:solidFill>
              </a:rPr>
              <a:t> psychiczne ,emocjonalne </a:t>
            </a:r>
            <a:r>
              <a:rPr lang="pl-PL" dirty="0">
                <a:solidFill>
                  <a:schemeClr val="tx1"/>
                </a:solidFill>
              </a:rPr>
              <a:t>– zdolność do rozpoznawania emocji, wyrażania ich w odpowiedni sposób, umiejętność radzenia sobie ze stresem, napięciem, lękiem, depresją, </a:t>
            </a:r>
            <a:r>
              <a:rPr lang="pl-PL" dirty="0" smtClean="0">
                <a:solidFill>
                  <a:schemeClr val="tx1"/>
                </a:solidFill>
              </a:rPr>
              <a:t>agresją.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AutoShape 2" descr="Znalezione obrazy dla zapytania zdrowie psychicz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zdrowie psychicz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Znalezione obrazy dla zapytania zdrowie psychicz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71774"/>
            <a:ext cx="6840760" cy="260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ADDA6-C23F-4C15-ABDB-15659BEB1DA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7504" y="836712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sz="2000" dirty="0" smtClean="0"/>
              <a:t>Mała aktywność ruchowa i często niewłaściwa dieta sprzyjają:</a:t>
            </a:r>
          </a:p>
          <a:p>
            <a:r>
              <a:rPr lang="pl-PL" sz="2000" dirty="0" smtClean="0"/>
              <a:t>• pogarszaniu wydolności i sprawności fizycznej,</a:t>
            </a:r>
          </a:p>
          <a:p>
            <a:r>
              <a:rPr lang="pl-PL" sz="2000" dirty="0" smtClean="0"/>
              <a:t>• pogarszaniu postawy ciała i występowaniu wad </a:t>
            </a:r>
          </a:p>
          <a:p>
            <a:r>
              <a:rPr lang="pl-PL" sz="2000" dirty="0" smtClean="0"/>
              <a:t>postawy ciała,</a:t>
            </a:r>
          </a:p>
          <a:p>
            <a:r>
              <a:rPr lang="pl-PL" sz="2000" dirty="0" smtClean="0"/>
              <a:t>• nadwadze i otyłości.</a:t>
            </a:r>
            <a:endParaRPr lang="pl-PL" sz="2000" dirty="0"/>
          </a:p>
        </p:txBody>
      </p:sp>
      <p:pic>
        <p:nvPicPr>
          <p:cNvPr id="4" name="Picture 2" descr="C:\Users\Właściciel\AppData\Local\Microsoft\Windows\Temporary Internet Files\Content.IE5\E5B3SO7N\22800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8083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692696"/>
            <a:ext cx="81026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b="1" dirty="0" smtClean="0"/>
              <a:t>Zdrowie </a:t>
            </a:r>
            <a:r>
              <a:rPr lang="pl-PL" sz="2200" b="1" dirty="0"/>
              <a:t>fizyczne – prawidłowe funkcjonowanie organizmu, </a:t>
            </a:r>
            <a:endParaRPr lang="pl-PL" sz="2200" b="1" dirty="0" smtClean="0"/>
          </a:p>
          <a:p>
            <a:r>
              <a:rPr lang="pl-PL" sz="2200" b="1" dirty="0" smtClean="0"/>
              <a:t>jego </a:t>
            </a:r>
            <a:r>
              <a:rPr lang="pl-PL" sz="2200" b="1" dirty="0"/>
              <a:t>układów i narządów</a:t>
            </a:r>
            <a:r>
              <a:rPr lang="pl-PL" sz="2200" b="1" dirty="0" smtClean="0"/>
              <a:t>;</a:t>
            </a:r>
          </a:p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40770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Chcąc zachęcić Państwa do większej aktywności ruchowej</a:t>
            </a:r>
          </a:p>
          <a:p>
            <a:r>
              <a:rPr lang="pl-PL" dirty="0" smtClean="0"/>
              <a:t> chcemy przedstawić zestawy ćwiczeń na wybrane grupy mięśniowe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9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4" y="476672"/>
            <a:ext cx="4139952" cy="3212976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1580772" y="3792954"/>
            <a:ext cx="2271148" cy="107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57" y="3284984"/>
            <a:ext cx="4176713" cy="31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860032" y="47667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Ćwiczenia mięśni brzucha</a:t>
            </a:r>
          </a:p>
          <a:p>
            <a:r>
              <a:rPr lang="pl-PL" dirty="0"/>
              <a:t>Mięśnie brzucha łączą klatkę piersiową z miednicą. Pełnią one w organizmie ważną</a:t>
            </a:r>
          </a:p>
          <a:p>
            <a:r>
              <a:rPr lang="pl-PL" dirty="0"/>
              <a:t>funkcję, gdyż:</a:t>
            </a:r>
          </a:p>
          <a:p>
            <a:r>
              <a:rPr lang="pl-PL" dirty="0"/>
              <a:t>• współdziałając z mięśniami grzbietu, zapewniają pozycję stojącą,</a:t>
            </a:r>
          </a:p>
          <a:p>
            <a:r>
              <a:rPr lang="pl-PL" dirty="0"/>
              <a:t>• współdziałają w oddychaniu.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C07A-37C3-4137-B78C-DE16B34313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686</TotalTime>
  <Words>1092</Words>
  <Application>Microsoft Office PowerPoint</Application>
  <PresentationFormat>Pokaz na ekranie (4:3)</PresentationFormat>
  <Paragraphs>241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DLACZEGO DZIECKO TYJE?</vt:lpstr>
      <vt:lpstr>W jaki sposób pomóc dziecku z otyłością?</vt:lpstr>
      <vt:lpstr>Zasady zdrowego odżywiania</vt:lpstr>
      <vt:lpstr>Prezentacja programu PowerPoint</vt:lpstr>
      <vt:lpstr>Prezentacja programu PowerPoint</vt:lpstr>
      <vt:lpstr>AKTYWNOŚĆ FIZYCZNA</vt:lpstr>
      <vt:lpstr>PAMIĘTAJ!</vt:lpstr>
      <vt:lpstr>Garść ciekawostek</vt:lpstr>
      <vt:lpstr>UPORZĄDKUJ DZIEŃ!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Właściciel</dc:creator>
  <cp:lastModifiedBy>LIPKI</cp:lastModifiedBy>
  <cp:revision>51</cp:revision>
  <dcterms:created xsi:type="dcterms:W3CDTF">2016-02-18T16:42:37Z</dcterms:created>
  <dcterms:modified xsi:type="dcterms:W3CDTF">2016-03-22T09:12:52Z</dcterms:modified>
</cp:coreProperties>
</file>